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0" r:id="rId25"/>
    <p:sldId id="302" r:id="rId26"/>
    <p:sldId id="303" r:id="rId27"/>
    <p:sldId id="295" r:id="rId28"/>
    <p:sldId id="298" r:id="rId29"/>
    <p:sldId id="307" r:id="rId30"/>
    <p:sldId id="309" r:id="rId31"/>
    <p:sldId id="306" r:id="rId32"/>
    <p:sldId id="305" r:id="rId33"/>
    <p:sldId id="289" r:id="rId34"/>
    <p:sldId id="290" r:id="rId35"/>
    <p:sldId id="291" r:id="rId36"/>
    <p:sldId id="292" r:id="rId37"/>
    <p:sldId id="293" r:id="rId38"/>
    <p:sldId id="279" r:id="rId39"/>
    <p:sldId id="280" r:id="rId40"/>
    <p:sldId id="281" r:id="rId41"/>
    <p:sldId id="282" r:id="rId42"/>
    <p:sldId id="311" r:id="rId43"/>
    <p:sldId id="312" r:id="rId44"/>
    <p:sldId id="314" r:id="rId45"/>
    <p:sldId id="321" r:id="rId46"/>
    <p:sldId id="315" r:id="rId47"/>
    <p:sldId id="316" r:id="rId48"/>
    <p:sldId id="317" r:id="rId49"/>
    <p:sldId id="318" r:id="rId50"/>
    <p:sldId id="319" r:id="rId51"/>
    <p:sldId id="320" r:id="rId52"/>
    <p:sldId id="310" r:id="rId53"/>
    <p:sldId id="31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82070" autoAdjust="0"/>
  </p:normalViewPr>
  <p:slideViewPr>
    <p:cSldViewPr snapToGrid="0">
      <p:cViewPr varScale="1">
        <p:scale>
          <a:sx n="65" d="100"/>
          <a:sy n="65" d="100"/>
        </p:scale>
        <p:origin x="11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259A7-5386-49FD-83B9-BAD415B9CFAA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9E8A1-852F-4483-B97B-027903F81B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524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38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http://speech.ee.ntu.edu.tw/dokuwiki/lib/exe/fetch.php?media=speech:meeting:paper_report:paper_report_2015-08-12.pdf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9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Very good example for </a:t>
            </a:r>
            <a:r>
              <a:rPr lang="en-US" altLang="zh-TW" dirty="0" err="1"/>
              <a:t>desing</a:t>
            </a:r>
            <a:r>
              <a:rPr lang="en-US" altLang="zh-TW" dirty="0"/>
              <a:t> your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4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53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1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16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96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4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3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2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9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04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45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785C-54C5-4D8B-B184-EB6FE456442F}" type="datetimeFigureOut">
              <a:rPr lang="zh-TW" altLang="en-US" smtClean="0"/>
              <a:t>2017/10/18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17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4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image" Target="../media/image8.png"/><Relationship Id="rId18" Type="http://schemas.openxmlformats.org/officeDocument/2006/relationships/image" Target="../media/image13.jpe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.wmf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scs.ryerson.ca/~aharley/vis/conv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Convolutional </a:t>
            </a:r>
            <a:br>
              <a:rPr lang="en-US" altLang="zh-TW" dirty="0"/>
            </a:br>
            <a:r>
              <a:rPr lang="en-US" altLang="zh-TW" dirty="0"/>
              <a:t>Neural Network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47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s</a:t>
            </a:r>
            <a:r>
              <a:rPr lang="zh-TW" altLang="en-US" sz="2400" dirty="0"/>
              <a:t>tride</a:t>
            </a:r>
            <a:r>
              <a:rPr lang="en-US" altLang="zh-TW" sz="2400" dirty="0"/>
              <a:t>=2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 set s</a:t>
            </a:r>
            <a:r>
              <a:rPr lang="zh-TW" altLang="en-US" sz="2400" dirty="0"/>
              <a:t>tride</a:t>
            </a:r>
            <a:r>
              <a:rPr lang="en-US" altLang="zh-TW" sz="2400" dirty="0"/>
              <a:t>=1 below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 x 4 image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</a:p>
          <a:p>
            <a:pPr algn="ctr"/>
            <a:r>
              <a:rPr lang="en-US" altLang="zh-TW" sz="2800" dirty="0"/>
              <a:t>Map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4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/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/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/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09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6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9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1737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2578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3420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895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737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2578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3420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895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1737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2578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420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895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1737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78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3420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711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208662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5064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906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747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589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5064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906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747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589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5064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906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747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589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5064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906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747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589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/>
          </p:nvPr>
        </p:nvGraphicFramePr>
        <p:xfrm>
          <a:off x="1706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207236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95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2578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5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578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064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747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064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747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12061" y="5713470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Can the network be simplified by considering the properties of images?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671810" y="195047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6943401" y="298874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052717" y="423463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919517" y="220994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0198" y="266817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746016" y="209784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2758715" y="200259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715" y="200259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764011" y="258532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011" y="258532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854913" y="192283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952023" y="193383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954365" y="27124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942732" y="394042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39985" y="336271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2749723" y="406592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2746607" y="396967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607" y="396967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 rot="5400000">
            <a:off x="2625655" y="335086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5180499" y="1906489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267585" y="193383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269927" y="271240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258294" y="394042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255547" y="336271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6556594" y="188227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632438" y="19322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634780" y="269213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641808" y="393880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639061" y="33579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879522" y="18781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7886471" y="266817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886459" y="38835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5" name="直線單箭頭接點 34"/>
          <p:cNvCxnSpPr>
            <a:stCxn id="15" idx="6"/>
            <a:endCxn id="23" idx="2"/>
          </p:cNvCxnSpPr>
          <p:nvPr/>
        </p:nvCxnSpPr>
        <p:spPr>
          <a:xfrm>
            <a:off x="4526181" y="222091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526181" y="301266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516890" y="423463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6" idx="6"/>
            <a:endCxn id="23" idx="2"/>
          </p:cNvCxnSpPr>
          <p:nvPr/>
        </p:nvCxnSpPr>
        <p:spPr>
          <a:xfrm flipV="1">
            <a:off x="4528523" y="222091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5" idx="6"/>
            <a:endCxn id="24" idx="2"/>
          </p:cNvCxnSpPr>
          <p:nvPr/>
        </p:nvCxnSpPr>
        <p:spPr>
          <a:xfrm>
            <a:off x="4526181" y="222091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6"/>
            <a:endCxn id="25" idx="2"/>
          </p:cNvCxnSpPr>
          <p:nvPr/>
        </p:nvCxnSpPr>
        <p:spPr>
          <a:xfrm>
            <a:off x="4526181" y="222091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6" idx="6"/>
            <a:endCxn id="25" idx="2"/>
          </p:cNvCxnSpPr>
          <p:nvPr/>
        </p:nvCxnSpPr>
        <p:spPr>
          <a:xfrm>
            <a:off x="4528523" y="299948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7" idx="6"/>
            <a:endCxn id="23" idx="2"/>
          </p:cNvCxnSpPr>
          <p:nvPr/>
        </p:nvCxnSpPr>
        <p:spPr>
          <a:xfrm flipV="1">
            <a:off x="4516890" y="222091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6"/>
            <a:endCxn id="24" idx="2"/>
          </p:cNvCxnSpPr>
          <p:nvPr/>
        </p:nvCxnSpPr>
        <p:spPr>
          <a:xfrm flipV="1">
            <a:off x="4516890" y="299948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5" idx="2"/>
          </p:cNvCxnSpPr>
          <p:nvPr/>
        </p:nvCxnSpPr>
        <p:spPr>
          <a:xfrm flipV="1">
            <a:off x="3092623" y="222091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3"/>
            <a:endCxn id="16" idx="2"/>
          </p:cNvCxnSpPr>
          <p:nvPr/>
        </p:nvCxnSpPr>
        <p:spPr>
          <a:xfrm>
            <a:off x="3088916" y="226929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1" idx="3"/>
            <a:endCxn id="17" idx="2"/>
          </p:cNvCxnSpPr>
          <p:nvPr/>
        </p:nvCxnSpPr>
        <p:spPr>
          <a:xfrm>
            <a:off x="3088916" y="226929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3" idx="3"/>
            <a:endCxn id="15" idx="2"/>
          </p:cNvCxnSpPr>
          <p:nvPr/>
        </p:nvCxnSpPr>
        <p:spPr>
          <a:xfrm flipV="1">
            <a:off x="3116436" y="222091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0" idx="3"/>
            <a:endCxn id="16" idx="2"/>
          </p:cNvCxnSpPr>
          <p:nvPr/>
        </p:nvCxnSpPr>
        <p:spPr>
          <a:xfrm>
            <a:off x="3083098" y="283962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0" idx="3"/>
            <a:endCxn id="17" idx="2"/>
          </p:cNvCxnSpPr>
          <p:nvPr/>
        </p:nvCxnSpPr>
        <p:spPr>
          <a:xfrm>
            <a:off x="3083098" y="283962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0" idx="3"/>
            <a:endCxn id="15" idx="2"/>
          </p:cNvCxnSpPr>
          <p:nvPr/>
        </p:nvCxnSpPr>
        <p:spPr>
          <a:xfrm flipV="1">
            <a:off x="3154595" y="222091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0" idx="3"/>
            <a:endCxn id="16" idx="2"/>
          </p:cNvCxnSpPr>
          <p:nvPr/>
        </p:nvCxnSpPr>
        <p:spPr>
          <a:xfrm flipV="1">
            <a:off x="3128226" y="299948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0" idx="3"/>
            <a:endCxn id="17" idx="2"/>
          </p:cNvCxnSpPr>
          <p:nvPr/>
        </p:nvCxnSpPr>
        <p:spPr>
          <a:xfrm>
            <a:off x="3128226" y="421409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876050" y="223127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5876050" y="302302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866759" y="424499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878392" y="2231270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876050" y="2231270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876050" y="2231270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878392" y="3009840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V="1">
            <a:off x="5866759" y="2231270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5866759" y="3009840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圖說文字 5"/>
          <p:cNvSpPr/>
          <p:nvPr/>
        </p:nvSpPr>
        <p:spPr>
          <a:xfrm>
            <a:off x="515762" y="4733640"/>
            <a:ext cx="2367361" cy="838175"/>
          </a:xfrm>
          <a:prstGeom prst="wedgeRectCallout">
            <a:avLst>
              <a:gd name="adj1" fmla="val 104613"/>
              <a:gd name="adj2" fmla="val -10850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63" name="矩形圖說文字 113"/>
          <p:cNvSpPr/>
          <p:nvPr/>
        </p:nvSpPr>
        <p:spPr>
          <a:xfrm>
            <a:off x="3116436" y="4703618"/>
            <a:ext cx="3239225" cy="886505"/>
          </a:xfrm>
          <a:prstGeom prst="wedgeRectCallout">
            <a:avLst>
              <a:gd name="adj1" fmla="val 23550"/>
              <a:gd name="adj2" fmla="val -931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</a:rPr>
              <a:t>st</a:t>
            </a:r>
            <a:r>
              <a:rPr lang="en-US" altLang="zh-TW" sz="2400" dirty="0">
                <a:solidFill>
                  <a:schemeClr val="bg1"/>
                </a:solidFill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64" name="矩形圖說文字 114"/>
          <p:cNvSpPr/>
          <p:nvPr/>
        </p:nvSpPr>
        <p:spPr>
          <a:xfrm>
            <a:off x="6541633" y="4741528"/>
            <a:ext cx="2367361" cy="838175"/>
          </a:xfrm>
          <a:prstGeom prst="wedgeRectCallout">
            <a:avLst>
              <a:gd name="adj1" fmla="val -39198"/>
              <a:gd name="adj2" fmla="val -108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</a:rPr>
              <a:t>nd</a:t>
            </a:r>
            <a:r>
              <a:rPr lang="en-US" altLang="zh-TW" sz="2400" dirty="0">
                <a:solidFill>
                  <a:schemeClr val="bg1"/>
                </a:solidFill>
              </a:rPr>
              <a:t> layer as module ……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536" y="2019128"/>
            <a:ext cx="444581" cy="44458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96" y="2769085"/>
            <a:ext cx="443374" cy="44337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440" y="3980789"/>
            <a:ext cx="460064" cy="45276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924" y="1884085"/>
            <a:ext cx="599559" cy="59955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236" y="3858096"/>
            <a:ext cx="616933" cy="651527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572" y="2716573"/>
            <a:ext cx="600812" cy="600812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5272" y="1788416"/>
            <a:ext cx="790575" cy="762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34796" y="2659587"/>
            <a:ext cx="771525" cy="723900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796" y="3718353"/>
            <a:ext cx="752170" cy="772777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5909103" y="808885"/>
            <a:ext cx="299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</a:rPr>
              <a:t>[</a:t>
            </a:r>
            <a:r>
              <a:rPr lang="en-US" altLang="zh-TW" dirty="0" err="1">
                <a:solidFill>
                  <a:srgbClr val="0070C0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</a:rPr>
              <a:t>, M. D., </a:t>
            </a:r>
            <a:r>
              <a:rPr lang="en-US" altLang="zh-TW" i="1" dirty="0">
                <a:solidFill>
                  <a:srgbClr val="0070C0"/>
                </a:solidFill>
                <a:latin typeface="Arial" panose="020B0604020202020204" pitchFamily="34" charset="0"/>
              </a:rPr>
              <a:t>ECCV 2014</a:t>
            </a:r>
            <a:r>
              <a:rPr lang="en-US" altLang="zh-TW" dirty="0">
                <a:solidFill>
                  <a:srgbClr val="0070C0"/>
                </a:solidFill>
                <a:latin typeface="Arial" panose="020B0604020202020204" pitchFamily="34" charset="0"/>
              </a:rPr>
              <a:t>]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76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7" y="2099291"/>
            <a:ext cx="2115242" cy="1438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608182" y="3590873"/>
            <a:ext cx="18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Represented as pixels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0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2" grpId="0" animBg="1"/>
      <p:bldP spid="63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x 2 image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New image </a:t>
            </a:r>
          </a:p>
          <a:p>
            <a:pPr algn="ctr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Conv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Max</a:t>
            </a:r>
          </a:p>
          <a:p>
            <a:pPr algn="ctr"/>
            <a:r>
              <a:rPr lang="en-US" altLang="zh-TW" sz="2800" dirty="0"/>
              <a:t>Pooling</a:t>
            </a:r>
            <a:endParaRPr lang="zh-TW" altLang="en-US" sz="2800" dirty="0"/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1848547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number of the channel is the number of filters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02423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" y="1451668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72" y="4697760"/>
            <a:ext cx="4171950" cy="266700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2202602" y="1671305"/>
            <a:ext cx="17095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4128698" y="1671305"/>
            <a:ext cx="33547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4559811" y="1671305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5728" y="1672553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2046048" y="1908773"/>
            <a:ext cx="278086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50183"/>
              </p:ext>
            </p:extLst>
          </p:nvPr>
        </p:nvGraphicFramePr>
        <p:xfrm>
          <a:off x="723413" y="2204047"/>
          <a:ext cx="1382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26113"/>
              </p:ext>
            </p:extLst>
          </p:nvPr>
        </p:nvGraphicFramePr>
        <p:xfrm>
          <a:off x="1492451" y="2368009"/>
          <a:ext cx="13987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3621426" y="2453104"/>
            <a:ext cx="180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</a:t>
            </a:r>
            <a:r>
              <a:rPr lang="en-US" altLang="zh-TW" sz="2400" dirty="0">
                <a:solidFill>
                  <a:srgbClr val="FF0000"/>
                </a:solidFill>
              </a:rPr>
              <a:t>25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3x3</a:t>
            </a:r>
            <a:r>
              <a:rPr lang="en-US" altLang="zh-TW" sz="2400" dirty="0"/>
              <a:t> filters.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927090" y="2521757"/>
            <a:ext cx="69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444773" y="3522805"/>
            <a:ext cx="36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( 1 , 28 , 28 )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37329" y="3961662"/>
            <a:ext cx="330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 black/weight, 3: RGB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3619310" y="3984470"/>
            <a:ext cx="202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 x 28 pixels</a:t>
            </a:r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>
            <a:off x="1652977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>
            <a:off x="2354073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4" name="橢圓 63"/>
          <p:cNvSpPr/>
          <p:nvPr/>
        </p:nvSpPr>
        <p:spPr>
          <a:xfrm>
            <a:off x="1645830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2346156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1652977" y="5092535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40494" y="5130469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1" name="矩形 70"/>
          <p:cNvSpPr/>
          <p:nvPr/>
        </p:nvSpPr>
        <p:spPr>
          <a:xfrm>
            <a:off x="3940494" y="5105152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>
            <a:off x="3082439" y="5583877"/>
            <a:ext cx="783688" cy="4766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74178" y="1258953"/>
            <a:ext cx="5365985" cy="32125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222905" y="4598769"/>
            <a:ext cx="4524701" cy="2054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29" idx="1"/>
          </p:cNvCxnSpPr>
          <p:nvPr/>
        </p:nvCxnSpPr>
        <p:spPr>
          <a:xfrm flipH="1">
            <a:off x="5747607" y="2152300"/>
            <a:ext cx="560901" cy="8217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30" idx="1"/>
            <a:endCxn id="74" idx="3"/>
          </p:cNvCxnSpPr>
          <p:nvPr/>
        </p:nvCxnSpPr>
        <p:spPr>
          <a:xfrm flipH="1">
            <a:off x="5747606" y="3252312"/>
            <a:ext cx="560902" cy="23736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2469706" y="3933200"/>
            <a:ext cx="274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2894670" y="3933200"/>
            <a:ext cx="844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H="1">
            <a:off x="2088136" y="3956215"/>
            <a:ext cx="518600" cy="15195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3424134" y="3940359"/>
            <a:ext cx="702867" cy="14514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3" y="1874056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8" y="3118834"/>
            <a:ext cx="4171950" cy="2667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78" y="4197792"/>
            <a:ext cx="4419600" cy="304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03" y="5238660"/>
            <a:ext cx="4219575" cy="2571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88642" y="133290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88642" y="249980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42" y="351322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888642" y="459536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88642" y="5624892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stCxn id="29" idx="1"/>
            <a:endCxn id="2" idx="3"/>
          </p:cNvCxnSpPr>
          <p:nvPr/>
        </p:nvCxnSpPr>
        <p:spPr>
          <a:xfrm flipH="1" flipV="1">
            <a:off x="5571978" y="2150281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5571978" y="3250293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1978" y="4352134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579349" y="5400385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0856" y="2309174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8078" y="4407663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73529" y="2507093"/>
            <a:ext cx="48781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063618" y="4623798"/>
            <a:ext cx="7076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87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8" grpId="0"/>
      <p:bldP spid="4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253211" y="1364983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253211" y="248044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53211" y="3556630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53211" y="461386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253211" y="555229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596" y="5851258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38" name="右彎箭號 16"/>
          <p:cNvSpPr/>
          <p:nvPr/>
        </p:nvSpPr>
        <p:spPr>
          <a:xfrm rot="10800000">
            <a:off x="4864709" y="5651583"/>
            <a:ext cx="2451998" cy="63129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右彎箭號 21"/>
          <p:cNvSpPr/>
          <p:nvPr/>
        </p:nvSpPr>
        <p:spPr>
          <a:xfrm rot="16200000">
            <a:off x="2152146" y="5127138"/>
            <a:ext cx="726735" cy="139867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03" y="6328591"/>
            <a:ext cx="2847975" cy="2667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178715" y="5482755"/>
            <a:ext cx="10064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1250</a:t>
            </a:r>
            <a:endParaRPr lang="zh-TW" altLang="en-US" sz="24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514616" y="2208309"/>
            <a:ext cx="2906568" cy="3201477"/>
            <a:chOff x="-1595803" y="3999117"/>
            <a:chExt cx="2906568" cy="320147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-1595803" y="4773762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951029" y="1827526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6" y="3932234"/>
            <a:ext cx="45529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1453090" y="3757762"/>
            <a:ext cx="2910123" cy="2700673"/>
            <a:chOff x="1118013" y="4102561"/>
            <a:chExt cx="2910123" cy="2700673"/>
          </a:xfrm>
        </p:grpSpPr>
        <p:sp>
          <p:nvSpPr>
            <p:cNvPr id="23" name="橢圓 22"/>
            <p:cNvSpPr/>
            <p:nvPr/>
          </p:nvSpPr>
          <p:spPr>
            <a:xfrm>
              <a:off x="1134682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976511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3398136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134682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7651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338457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1118013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1959842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3377908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678192" y="4102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69589" y="5012248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 rot="5400000">
              <a:off x="1211229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 rot="5400000">
              <a:off x="2053058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676252" y="6206283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5400000">
              <a:off x="3443144" y="5706109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左大括弧 50"/>
          <p:cNvSpPr/>
          <p:nvPr/>
        </p:nvSpPr>
        <p:spPr>
          <a:xfrm>
            <a:off x="1170290" y="3866718"/>
            <a:ext cx="282800" cy="2591717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左大括弧 52"/>
          <p:cNvSpPr/>
          <p:nvPr/>
        </p:nvSpPr>
        <p:spPr>
          <a:xfrm rot="5400000">
            <a:off x="2801702" y="2264254"/>
            <a:ext cx="243810" cy="2879211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2584090" y="3116952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6389" y="4905785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074966" y="649262"/>
            <a:ext cx="62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50" grpId="0"/>
      <p:bldP spid="51" grpId="0" animBg="1"/>
      <p:bldP spid="53" grpId="0" animBg="1"/>
      <p:bldP spid="54" grpId="0"/>
      <p:bldP spid="55" grpId="0"/>
      <p:bldP spid="56" grpId="0"/>
      <p:bldP spid="57" grpId="0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3" y="3381127"/>
            <a:ext cx="4079621" cy="3027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718414" y="6001444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filter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29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47386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27424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neuron does not have to see the whole image to discover the pattern.</a:t>
            </a:r>
            <a:endParaRPr lang="zh-TW" altLang="en-US" sz="2800" dirty="0"/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57226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1473830" y="47386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Connecting to small region with less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7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34" y="2454063"/>
            <a:ext cx="3381376" cy="3381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1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6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20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2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>
            <a:off x="6341319" y="5533983"/>
            <a:ext cx="299904" cy="4220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946718" y="5835439"/>
            <a:ext cx="478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figure corresponds to a neuron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1470" y="1019607"/>
            <a:ext cx="478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an image maximizing the output of neuron: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02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27" y="1656545"/>
            <a:ext cx="3419451" cy="3419451"/>
          </a:xfrm>
        </p:spPr>
      </p:pic>
      <p:sp>
        <p:nvSpPr>
          <p:cNvPr id="5" name="矩形 4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3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1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 flipH="1">
            <a:off x="6628523" y="6180839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529887" y="993455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we see digits?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659027" y="232385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547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05760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659026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58312" y="354724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057599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59025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865470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57598" y="470378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3606" y="5407744"/>
            <a:ext cx="57502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Roboto"/>
              </a:rPr>
              <a:t>Deep Neural Networks are Easily Fooled</a:t>
            </a:r>
          </a:p>
          <a:p>
            <a:r>
              <a:rPr lang="en-US" altLang="zh-TW" dirty="0"/>
              <a:t>https://www.youtube.com/watch?v=M2IebCN9Ht4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1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CNN learn?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11" y="2833591"/>
            <a:ext cx="3406825" cy="3406825"/>
          </a:xfrm>
        </p:spPr>
      </p:pic>
      <p:sp>
        <p:nvSpPr>
          <p:cNvPr id="15" name="矩形 14"/>
          <p:cNvSpPr/>
          <p:nvPr/>
        </p:nvSpPr>
        <p:spPr>
          <a:xfrm>
            <a:off x="4875113" y="34715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8155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7368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875112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74398" y="469489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73685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875111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081556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273684" y="585143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" y="2820967"/>
            <a:ext cx="3419451" cy="341945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0502" y="348827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96694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5907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60501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959787" y="47116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59074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0500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66945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159073" y="586820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/>
              <p:cNvSpPr txBox="1"/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6964775" y="933450"/>
            <a:ext cx="1719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all pixel values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7273684" y="1736553"/>
            <a:ext cx="1101690" cy="936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09" y="592254"/>
            <a:ext cx="1481892" cy="9879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7842" y="613254"/>
            <a:ext cx="1551194" cy="9459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9" name="向下箭號 10"/>
          <p:cNvSpPr/>
          <p:nvPr/>
        </p:nvSpPr>
        <p:spPr>
          <a:xfrm rot="16200000">
            <a:off x="5618269" y="879594"/>
            <a:ext cx="493366" cy="4132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55199" y="204439"/>
            <a:ext cx="12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989515" y="722337"/>
            <a:ext cx="293028" cy="7346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手繪多邊形: 圖案 13"/>
          <p:cNvSpPr/>
          <p:nvPr/>
        </p:nvSpPr>
        <p:spPr>
          <a:xfrm>
            <a:off x="7168243" y="1121511"/>
            <a:ext cx="1028700" cy="1148159"/>
          </a:xfrm>
          <a:custGeom>
            <a:avLst/>
            <a:gdLst>
              <a:gd name="connsiteX0" fmla="*/ 0 w 1028700"/>
              <a:gd name="connsiteY0" fmla="*/ 0 h 1273628"/>
              <a:gd name="connsiteX1" fmla="*/ 832757 w 1028700"/>
              <a:gd name="connsiteY1" fmla="*/ 424543 h 1273628"/>
              <a:gd name="connsiteX2" fmla="*/ 1028700 w 1028700"/>
              <a:gd name="connsiteY2" fmla="*/ 1273628 h 12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273628">
                <a:moveTo>
                  <a:pt x="0" y="0"/>
                </a:moveTo>
                <a:cubicBezTo>
                  <a:pt x="330653" y="106136"/>
                  <a:pt x="661307" y="212272"/>
                  <a:pt x="832757" y="424543"/>
                </a:cubicBezTo>
                <a:cubicBezTo>
                  <a:pt x="1004207" y="636814"/>
                  <a:pt x="1016453" y="955221"/>
                  <a:pt x="1028700" y="127362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04448" y="644947"/>
            <a:ext cx="1147032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Modify image</a:t>
            </a:r>
            <a:endParaRPr lang="zh-TW" altLang="en-US" sz="2400" dirty="0"/>
          </a:p>
        </p:txBody>
      </p:sp>
      <p:sp>
        <p:nvSpPr>
          <p:cNvPr id="16" name="箭號: 向右 15"/>
          <p:cNvSpPr/>
          <p:nvPr/>
        </p:nvSpPr>
        <p:spPr>
          <a:xfrm rot="16200000">
            <a:off x="8544759" y="2223883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/>
          <p:cNvSpPr/>
          <p:nvPr/>
        </p:nvSpPr>
        <p:spPr>
          <a:xfrm rot="16200000">
            <a:off x="8549858" y="2943166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5400000" flipV="1">
            <a:off x="8549858" y="2603971"/>
            <a:ext cx="339195" cy="3755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653336" y="4914719"/>
            <a:ext cx="400722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CNN exaggerates what it sees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2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7" y="2442026"/>
            <a:ext cx="4954139" cy="3302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3" y="3860739"/>
            <a:ext cx="1752546" cy="22100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</p:spTree>
    <p:extLst>
      <p:ext uri="{BB962C8B-B14F-4D97-AF65-F5344CB8AC3E}">
        <p14:creationId xmlns:p14="http://schemas.microsoft.com/office/powerpoint/2010/main" val="2934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45" y="2489424"/>
            <a:ext cx="5358109" cy="35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555" y="-269168"/>
            <a:ext cx="3241221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Deep Style</a:t>
            </a:r>
            <a:endParaRPr lang="zh-TW" altLang="en-US" sz="3200" b="1" i="1" u="sn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35" y="400865"/>
            <a:ext cx="2476504" cy="165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30" y="315273"/>
            <a:ext cx="1369698" cy="17272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93287" y="2397008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60479" y="2382683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07475" y="3253573"/>
            <a:ext cx="15020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content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4667" y="3246052"/>
            <a:ext cx="150202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style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3444830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3444830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7040336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040336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3" y="4911785"/>
            <a:ext cx="2595744" cy="173049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10430" y="4932422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65173" y="5952848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 rot="10800000">
            <a:off x="5361973" y="5506027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6" idx="0"/>
            <a:endCxn id="8" idx="2"/>
          </p:cNvCxnSpPr>
          <p:nvPr/>
        </p:nvCxnSpPr>
        <p:spPr>
          <a:xfrm flipH="1" flipV="1">
            <a:off x="3858487" y="3776793"/>
            <a:ext cx="1917143" cy="1155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5775630" y="3783368"/>
            <a:ext cx="1678364" cy="1149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3555" y="3362722"/>
            <a:ext cx="275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Lucida Grande"/>
              </a:rPr>
              <a:t>A Neural Algorithm of Artistic Style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https://arxiv.org/abs/1508.06576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62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531580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225659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524348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956294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488008" y="2275124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4179098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77569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Black: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522486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white: -1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67402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none: 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835717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623211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Fully-connected feedforward network can be used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669311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But CNN performs much better.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766348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matrix (image)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57098" y="2834756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2" y="2358055"/>
            <a:ext cx="2162176" cy="19635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2" y="4459703"/>
            <a:ext cx="2190056" cy="19077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3803" y="4935330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8" y="2400474"/>
            <a:ext cx="330109" cy="17066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2425734"/>
            <a:ext cx="310091" cy="16896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4568743"/>
            <a:ext cx="310091" cy="16896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7" y="4582262"/>
            <a:ext cx="330109" cy="1706604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3557199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749168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3524849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768711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092363" y="1428344"/>
            <a:ext cx="217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record of previous plays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809837" y="2488835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天元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09837" y="4743066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五之 </a:t>
            </a:r>
            <a:r>
              <a:rPr lang="en-US" altLang="zh-TW" sz="2800" dirty="0"/>
              <a:t>5”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8450" y="1678923"/>
            <a:ext cx="184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Training:</a:t>
            </a:r>
            <a:endParaRPr lang="zh-TW" altLang="en-US" sz="28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109542" y="1627152"/>
            <a:ext cx="4782668" cy="461666"/>
            <a:chOff x="4153803" y="1610963"/>
            <a:chExt cx="4782668" cy="461666"/>
          </a:xfrm>
        </p:grpSpPr>
        <p:grpSp>
          <p:nvGrpSpPr>
            <p:cNvPr id="12" name="群組 11"/>
            <p:cNvGrpSpPr/>
            <p:nvPr/>
          </p:nvGrpSpPr>
          <p:grpSpPr>
            <a:xfrm>
              <a:off x="4153803" y="1610963"/>
              <a:ext cx="4782668" cy="461666"/>
              <a:chOff x="4153803" y="1610963"/>
              <a:chExt cx="4782668" cy="461666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415380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5</a:t>
                </a:r>
                <a:r>
                  <a:rPr lang="zh-TW" altLang="en-US" sz="2400" dirty="0"/>
                  <a:t>之五</a:t>
                </a: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64797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白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天元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202773" y="1610963"/>
                <a:ext cx="1733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五之</a:t>
                </a:r>
                <a:r>
                  <a:rPr lang="en-US" altLang="zh-TW" sz="2400" dirty="0"/>
                  <a:t>5 …</a:t>
                </a:r>
                <a:endParaRPr lang="zh-TW" altLang="en-US" sz="2400" dirty="0"/>
              </a:p>
            </p:txBody>
          </p:sp>
          <p:cxnSp>
            <p:nvCxnSpPr>
              <p:cNvPr id="27" name="直線單箭頭接點 26"/>
              <p:cNvCxnSpPr/>
              <p:nvPr/>
            </p:nvCxnSpPr>
            <p:spPr>
              <a:xfrm>
                <a:off x="5554582" y="1868789"/>
                <a:ext cx="28491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31"/>
            <p:cNvCxnSpPr/>
            <p:nvPr/>
          </p:nvCxnSpPr>
          <p:spPr>
            <a:xfrm>
              <a:off x="7004745" y="1854611"/>
              <a:ext cx="28491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“upper-left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89051" y="26285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3855" y="499391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4653035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“middle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48370" y="4278358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They can use the same set of parameters.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501720" y="387753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Do almost the same thing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76798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Alpha Go uses 5 x 5 for first layer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" y="2965713"/>
            <a:ext cx="8955117" cy="368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243239" y="5489312"/>
            <a:ext cx="665752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does not use Max Pooling ……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0002" y="2282738"/>
            <a:ext cx="217621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48111" y="2287642"/>
            <a:ext cx="579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How to explain this???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7566129" y="3305908"/>
            <a:ext cx="132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46154" y="3629758"/>
            <a:ext cx="69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7489929" y="3629758"/>
            <a:ext cx="1473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46154" y="3934558"/>
            <a:ext cx="2882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0008" y="3944816"/>
            <a:ext cx="2955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353425" y="3934558"/>
            <a:ext cx="601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46154" y="4277458"/>
            <a:ext cx="16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4045158" y="4277458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9230" y="4610833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441991" y="4610833"/>
            <a:ext cx="6448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582544" y="4934683"/>
            <a:ext cx="3083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787512" y="4934683"/>
            <a:ext cx="1365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右箭號 33"/>
          <p:cNvSpPr/>
          <p:nvPr/>
        </p:nvSpPr>
        <p:spPr>
          <a:xfrm>
            <a:off x="1125415" y="2282738"/>
            <a:ext cx="102694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8" y="3112751"/>
            <a:ext cx="6544847" cy="2657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94493"/>
            <a:ext cx="7886700" cy="1325563"/>
          </a:xfrm>
        </p:spPr>
        <p:txBody>
          <a:bodyPr/>
          <a:lstStyle/>
          <a:p>
            <a:r>
              <a:rPr lang="en-US" altLang="zh-TW" dirty="0"/>
              <a:t>More Application: Speech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390839" y="5777883"/>
            <a:ext cx="66624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1390839" y="3100007"/>
            <a:ext cx="0" cy="2675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587208" y="5801772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Time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 rot="16200000">
            <a:off x="-30245" y="4203671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Frequency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658693" y="6114249"/>
            <a:ext cx="2079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Spectrogram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99876" y="3102675"/>
            <a:ext cx="1510413" cy="266632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192982" y="2127396"/>
            <a:ext cx="1679944" cy="582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050920" y="1690689"/>
            <a:ext cx="0" cy="4367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13" idx="2"/>
          </p:cNvCxnSpPr>
          <p:nvPr/>
        </p:nvCxnSpPr>
        <p:spPr>
          <a:xfrm flipV="1">
            <a:off x="3032954" y="2710294"/>
            <a:ext cx="0" cy="38971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237282" y="5697049"/>
            <a:ext cx="159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Image</a:t>
            </a:r>
            <a:endParaRPr lang="zh-TW" altLang="en-US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2354090" y="3147002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350076" y="3425877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350076" y="3705025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3045121" y="4686300"/>
            <a:ext cx="0" cy="5551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572000" y="1944533"/>
            <a:ext cx="3184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filters move in the frequency direction.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07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9" grpId="0" animBg="1"/>
      <p:bldP spid="20" grpId="0" animBg="1"/>
      <p:bldP spid="21" grpId="0" animBg="1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869812"/>
            <a:ext cx="8277225" cy="4219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43350" y="55203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http://citeseerx.ist.psu.edu/viewdoc/download?doi=10.1.1.703.6858&amp;rep=rep1&amp;type=pdf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940253" y="3233058"/>
            <a:ext cx="1926771" cy="963385"/>
            <a:chOff x="940253" y="3233058"/>
            <a:chExt cx="1926771" cy="963385"/>
          </a:xfrm>
        </p:grpSpPr>
        <p:sp>
          <p:nvSpPr>
            <p:cNvPr id="7" name="矩形 6"/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1110343" y="3430361"/>
              <a:ext cx="0" cy="6368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1146403" y="3517935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</a:rPr>
                <a:t>?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4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C3B72-438C-4753-8AE4-BE980423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764714-FCE2-4ED4-AEB7-19405168E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卷积网络</a:t>
            </a:r>
            <a:r>
              <a:rPr lang="en-US" altLang="zh-CN" dirty="0"/>
              <a:t>VS</a:t>
            </a:r>
            <a:r>
              <a:rPr lang="zh-CN" altLang="en-US" dirty="0"/>
              <a:t>全连接网络</a:t>
            </a:r>
            <a:endParaRPr lang="en-US" altLang="zh-CN" dirty="0"/>
          </a:p>
          <a:p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局部连接；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参数共享；</a:t>
            </a:r>
            <a:endParaRPr lang="en-US" altLang="zh-CN" dirty="0"/>
          </a:p>
          <a:p>
            <a:pPr marL="914400" lvl="1" indent="-457200">
              <a:buAutoNum type="arabicPeriod"/>
            </a:pPr>
            <a:r>
              <a:rPr lang="zh-CN" altLang="en-US" dirty="0"/>
              <a:t>降采样。</a:t>
            </a:r>
          </a:p>
        </p:txBody>
      </p:sp>
    </p:spTree>
    <p:extLst>
      <p:ext uri="{BB962C8B-B14F-4D97-AF65-F5344CB8AC3E}">
        <p14:creationId xmlns:p14="http://schemas.microsoft.com/office/powerpoint/2010/main" val="1092906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A2A50-3166-439E-B76F-200C4789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detection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D262134-48A0-4A2D-8759-D6BF74E72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52" y="1690688"/>
            <a:ext cx="8496567" cy="38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2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DB8EC-10A0-4236-BE5E-4AEE7D26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7" y="0"/>
            <a:ext cx="7886700" cy="1325563"/>
          </a:xfrm>
        </p:spPr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的扩展：</a:t>
            </a:r>
            <a:r>
              <a:rPr lang="en-US" altLang="zh-CN" dirty="0"/>
              <a:t>R-CNN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3F92E28-0B4D-4C07-B4CD-A252480AD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7" y="943819"/>
            <a:ext cx="7886700" cy="3138877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50D1D02E-7DE9-47E6-A8D7-1E3FC5291DEE}"/>
              </a:ext>
            </a:extLst>
          </p:cNvPr>
          <p:cNvSpPr txBox="1"/>
          <p:nvPr/>
        </p:nvSpPr>
        <p:spPr>
          <a:xfrm>
            <a:off x="29497" y="4082696"/>
            <a:ext cx="8976816" cy="14491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800" dirty="0"/>
              <a:t>	</a:t>
            </a: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基本思想：首先采用非深度的方法，在图像中提取</a:t>
            </a:r>
          </a:p>
          <a:p>
            <a:pPr marL="0" marR="0" lvl="0" indent="0" defTabSz="914400" eaLnBrk="1" fontAlgn="auto" latinLnBrk="0" hangingPunct="1">
              <a:lnSpc>
                <a:spcPts val="4024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可能是物体的图形块，然后利用深度学习算法根据这些图</a:t>
            </a:r>
          </a:p>
          <a:p>
            <a:pPr marL="0" marR="0" lvl="0" indent="0" defTabSz="914400" eaLnBrk="1" fontAlgn="auto" latinLnBrk="0" hangingPunct="1">
              <a:lnSpc>
                <a:spcPts val="370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像块，判断属性和物体的位置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9D31B8C-75CB-4403-B754-48A0CACE3D83}"/>
              </a:ext>
            </a:extLst>
          </p:cNvPr>
          <p:cNvSpPr txBox="1"/>
          <p:nvPr/>
        </p:nvSpPr>
        <p:spPr>
          <a:xfrm>
            <a:off x="0" y="5704577"/>
            <a:ext cx="8739572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微软雅黑"/>
              </a:rPr>
              <a:t>Selective Search</a:t>
            </a: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：先把完全不可能是物体的图像块去</a:t>
            </a:r>
          </a:p>
          <a:p>
            <a:pPr>
              <a:lnSpc>
                <a:spcPts val="4084"/>
              </a:lnSpc>
            </a:pP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除，只剩</a:t>
            </a:r>
            <a:r>
              <a:rPr lang="en-US" altLang="zh-CN" sz="2800" dirty="0">
                <a:solidFill>
                  <a:srgbClr val="000000"/>
                </a:solidFill>
                <a:latin typeface="微软雅黑"/>
              </a:rPr>
              <a:t>2000</a:t>
            </a: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左右的图像块放到深度网络⾥判断。</a:t>
            </a:r>
          </a:p>
        </p:txBody>
      </p:sp>
    </p:spTree>
    <p:extLst>
      <p:ext uri="{BB962C8B-B14F-4D97-AF65-F5344CB8AC3E}">
        <p14:creationId xmlns:p14="http://schemas.microsoft.com/office/powerpoint/2010/main" val="279365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DB8EC-10A0-4236-BE5E-4AEE7D26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7" y="0"/>
            <a:ext cx="7886700" cy="1325563"/>
          </a:xfrm>
        </p:spPr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的扩展：</a:t>
            </a:r>
            <a:r>
              <a:rPr lang="en-US" altLang="zh-CN" dirty="0"/>
              <a:t>R-CNN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3F92E28-0B4D-4C07-B4CD-A252480AD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7" y="943819"/>
            <a:ext cx="7886700" cy="3138877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50D1D02E-7DE9-47E6-A8D7-1E3FC5291DEE}"/>
              </a:ext>
            </a:extLst>
          </p:cNvPr>
          <p:cNvSpPr txBox="1"/>
          <p:nvPr/>
        </p:nvSpPr>
        <p:spPr>
          <a:xfrm>
            <a:off x="208862" y="4367836"/>
            <a:ext cx="8935138" cy="138499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800" dirty="0"/>
              <a:t>	</a:t>
            </a: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特点：速度慢，重复计算多，</a:t>
            </a:r>
            <a:r>
              <a:rPr lang="en-US" altLang="zh-CN" sz="2800" dirty="0">
                <a:solidFill>
                  <a:srgbClr val="000000"/>
                </a:solidFill>
                <a:latin typeface="微软雅黑"/>
              </a:rPr>
              <a:t>wrapping</a:t>
            </a: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引起图像变形。</a:t>
            </a:r>
            <a:endParaRPr lang="en-US" altLang="zh-CN" sz="28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8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60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如何解决</a:t>
            </a:r>
            <a:r>
              <a:rPr lang="en-US" altLang="zh-CN" sz="2800" dirty="0">
                <a:solidFill>
                  <a:srgbClr val="000000"/>
                </a:solidFill>
                <a:latin typeface="微软雅黑"/>
              </a:rPr>
              <a:t>resize</a:t>
            </a: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问题？</a:t>
            </a:r>
          </a:p>
        </p:txBody>
      </p:sp>
    </p:spTree>
    <p:extLst>
      <p:ext uri="{BB962C8B-B14F-4D97-AF65-F5344CB8AC3E}">
        <p14:creationId xmlns:p14="http://schemas.microsoft.com/office/powerpoint/2010/main" val="925159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05EF6-F4FD-42A1-BB0E-CC3AB337F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457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SPPNET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AF3CDD6-361E-4AA1-8E26-E294821A4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1900" y="365126"/>
            <a:ext cx="5372100" cy="36671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A6D548-BAE0-4AF7-A1A1-B8DDC7050156}"/>
              </a:ext>
            </a:extLst>
          </p:cNvPr>
          <p:cNvSpPr/>
          <p:nvPr/>
        </p:nvSpPr>
        <p:spPr>
          <a:xfrm>
            <a:off x="284521" y="1333704"/>
            <a:ext cx="2979789" cy="3768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76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spatial pyramid pooling:</a:t>
            </a:r>
            <a:r>
              <a:rPr lang="zh-CN" altLang="en-US" dirty="0">
                <a:solidFill>
                  <a:srgbClr val="000000"/>
                </a:solidFill>
                <a:latin typeface="Times New Roman"/>
              </a:rPr>
              <a:t>⾦金字塔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式池化</a:t>
            </a:r>
            <a:endParaRPr lang="en-US" altLang="zh-CN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400"/>
              </a:lnSpc>
            </a:pPr>
            <a:endParaRPr lang="en-US" altLang="zh-CN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376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优点：保留了图像的特征，没有变形</a:t>
            </a:r>
            <a:endParaRPr lang="en-US" altLang="zh-CN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376"/>
              </a:lnSpc>
            </a:pPr>
            <a:endParaRPr lang="en-US" altLang="zh-CN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376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速度：有进步，⽐</a:t>
            </a:r>
            <a:r>
              <a:rPr lang="en-US" altLang="zh-CN" dirty="0">
                <a:solidFill>
                  <a:srgbClr val="000000"/>
                </a:solidFill>
                <a:latin typeface="微软雅黑"/>
              </a:rPr>
              <a:t>RCNN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速度提升了</a:t>
            </a:r>
            <a:r>
              <a:rPr lang="en-US" altLang="zh-CN" dirty="0">
                <a:solidFill>
                  <a:srgbClr val="000000"/>
                </a:solidFill>
                <a:latin typeface="微软雅黑"/>
              </a:rPr>
              <a:t>24-102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倍。</a:t>
            </a:r>
          </a:p>
          <a:p>
            <a:pPr>
              <a:lnSpc>
                <a:spcPts val="2376"/>
              </a:lnSpc>
            </a:pPr>
            <a:endParaRPr lang="zh-CN" altLang="en-US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376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缺点：与</a:t>
            </a:r>
            <a:r>
              <a:rPr lang="en-US" altLang="zh-CN" dirty="0">
                <a:solidFill>
                  <a:srgbClr val="000000"/>
                </a:solidFill>
                <a:latin typeface="微软雅黑"/>
              </a:rPr>
              <a:t>RCNN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一样，训练过程是多阶段过程</a:t>
            </a:r>
          </a:p>
        </p:txBody>
      </p:sp>
    </p:spTree>
    <p:extLst>
      <p:ext uri="{BB962C8B-B14F-4D97-AF65-F5344CB8AC3E}">
        <p14:creationId xmlns:p14="http://schemas.microsoft.com/office/powerpoint/2010/main" val="4144654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5FD5F-D635-41F1-909F-B7A47D0C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70" y="79991"/>
            <a:ext cx="7886700" cy="1325563"/>
          </a:xfrm>
        </p:spPr>
        <p:txBody>
          <a:bodyPr/>
          <a:lstStyle/>
          <a:p>
            <a:r>
              <a:rPr lang="en-US" altLang="zh-CN" dirty="0"/>
              <a:t>Fast-R-CNN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8BF5948-D173-4F8C-8023-D51FC5D95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989" y="1237662"/>
            <a:ext cx="7111027" cy="27911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2EB3E81-0DE2-4BE6-B239-30DBDA153050}"/>
              </a:ext>
            </a:extLst>
          </p:cNvPr>
          <p:cNvSpPr/>
          <p:nvPr/>
        </p:nvSpPr>
        <p:spPr>
          <a:xfrm>
            <a:off x="344129" y="3833422"/>
            <a:ext cx="845574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1.</a:t>
            </a:r>
            <a:r>
              <a:rPr lang="zh-CN" altLang="en-US" sz="2400" dirty="0">
                <a:solidFill>
                  <a:srgbClr val="000000"/>
                </a:solidFill>
                <a:latin typeface="Times New Roman"/>
              </a:rPr>
              <a:t>训练过程通过运⽤用多任务损失，实现单步骤完成；</a:t>
            </a:r>
            <a:endParaRPr lang="en-US" altLang="zh-CN" sz="2400" dirty="0">
              <a:solidFill>
                <a:srgbClr val="000000"/>
              </a:solidFill>
              <a:latin typeface="Times New Roman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2.</a:t>
            </a:r>
            <a:r>
              <a:rPr lang="zh-CN" altLang="en-US" sz="2400" dirty="0">
                <a:solidFill>
                  <a:srgbClr val="000000"/>
                </a:solidFill>
                <a:latin typeface="Times New Roman"/>
              </a:rPr>
              <a:t>在训练过程中所有层都可以得到更新；</a:t>
            </a:r>
            <a:endParaRPr lang="en-US" altLang="zh-CN" sz="2400" dirty="0">
              <a:solidFill>
                <a:srgbClr val="000000"/>
              </a:solidFill>
              <a:latin typeface="Times New Roman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速度：⽐</a:t>
            </a:r>
            <a:r>
              <a:rPr lang="en-US" altLang="zh-CN" sz="2400" dirty="0" err="1">
                <a:solidFill>
                  <a:srgbClr val="000000"/>
                </a:solidFill>
                <a:latin typeface="微软雅黑"/>
              </a:rPr>
              <a:t>SPPNet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训练时间快了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倍，测试时间快了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10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倍。</a:t>
            </a:r>
          </a:p>
          <a:p>
            <a:endParaRPr lang="en-US" altLang="zh-CN" sz="2400" dirty="0">
              <a:solidFill>
                <a:srgbClr val="000000"/>
              </a:solidFill>
              <a:latin typeface="Times New Roman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缺点：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proposal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的计算瓶颈依然存在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71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215"/>
            <a:ext cx="7886700" cy="4351338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924264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3627332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91673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subsampling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2408420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3438" y="289994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0108" y="551151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602100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parameters for the network to process the image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955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283F6-7F31-4C79-AEA9-ED30AB7B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Faster-R-CNN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7548D6-009C-4F00-87E7-B318EC940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323" y="1402838"/>
            <a:ext cx="4515702" cy="4351338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C3F8306-93BD-43AC-B620-16AB74FF7EF7}"/>
              </a:ext>
            </a:extLst>
          </p:cNvPr>
          <p:cNvSpPr txBox="1"/>
          <p:nvPr/>
        </p:nvSpPr>
        <p:spPr>
          <a:xfrm>
            <a:off x="287593" y="1567996"/>
            <a:ext cx="3251405" cy="230832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微软雅黑"/>
              </a:rPr>
              <a:t>1.</a:t>
            </a: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在网络中建立候选框的搜索</a:t>
            </a:r>
            <a:endParaRPr lang="en-US" altLang="zh-CN" sz="28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00"/>
              </a:lnSpc>
            </a:pPr>
            <a:endParaRPr lang="en-US" altLang="zh-CN" sz="2800" dirty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6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微软雅黑"/>
              </a:rPr>
              <a:t>2.</a:t>
            </a: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速度：⽐</a:t>
            </a:r>
            <a:r>
              <a:rPr lang="en-US" altLang="zh-CN" sz="2800" dirty="0">
                <a:solidFill>
                  <a:srgbClr val="000000"/>
                </a:solidFill>
                <a:latin typeface="微软雅黑"/>
              </a:rPr>
              <a:t>RCNN</a:t>
            </a:r>
            <a:r>
              <a:rPr lang="zh-CN" altLang="en-US" sz="2800" dirty="0">
                <a:solidFill>
                  <a:srgbClr val="000000"/>
                </a:solidFill>
                <a:latin typeface="微软雅黑"/>
              </a:rPr>
              <a:t>提升两三百倍</a:t>
            </a:r>
          </a:p>
        </p:txBody>
      </p:sp>
    </p:spTree>
    <p:extLst>
      <p:ext uri="{BB962C8B-B14F-4D97-AF65-F5344CB8AC3E}">
        <p14:creationId xmlns:p14="http://schemas.microsoft.com/office/powerpoint/2010/main" val="961221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A3554-383F-42D2-9EAF-6F207C11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Faster-R-CNN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F086B-4C86-491C-B878-99BDB04B1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一种网络，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四个损失函数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9BAAA3-1031-4BE7-ABEC-ED6FD9BC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94" y="1406056"/>
            <a:ext cx="5870473" cy="55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4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The methods of visualization in these slides</a:t>
            </a:r>
          </a:p>
          <a:p>
            <a:pPr lvl="1"/>
            <a:r>
              <a:rPr lang="en-US" altLang="zh-TW" dirty="0"/>
              <a:t>https://blog.keras.io/how-convolutional-neural-networks-see-the-world.html</a:t>
            </a:r>
          </a:p>
          <a:p>
            <a:r>
              <a:rPr lang="en-US" altLang="zh-TW" sz="2400" dirty="0"/>
              <a:t>More about visualization</a:t>
            </a:r>
          </a:p>
          <a:p>
            <a:pPr lvl="1"/>
            <a:r>
              <a:rPr lang="en-US" altLang="zh-TW" dirty="0"/>
              <a:t>http://cs231n.github.io/understanding-cnn/</a:t>
            </a:r>
          </a:p>
          <a:p>
            <a:r>
              <a:rPr lang="en-US" altLang="zh-TW" sz="2400" dirty="0"/>
              <a:t>Very cool CNN visualization toolkit</a:t>
            </a:r>
          </a:p>
          <a:p>
            <a:pPr lvl="1"/>
            <a:r>
              <a:rPr lang="en-US" altLang="zh-TW" u="sng" dirty="0"/>
              <a:t>http://yosinski.com/deepvis</a:t>
            </a:r>
          </a:p>
          <a:p>
            <a:pPr lvl="1"/>
            <a:r>
              <a:rPr lang="en-US" altLang="zh-TW" dirty="0">
                <a:hlinkClick r:id="rId2"/>
              </a:rPr>
              <a:t>http://scs.ryerson.ca/~aharley/vis/conv/</a:t>
            </a:r>
            <a:endParaRPr lang="en-US" altLang="zh-TW" dirty="0"/>
          </a:p>
          <a:p>
            <a:r>
              <a:rPr lang="en-US" altLang="zh-TW" sz="2400" dirty="0"/>
              <a:t>The 9 Deep Learning Papers You Need To Know About</a:t>
            </a:r>
          </a:p>
          <a:p>
            <a:pPr lvl="1"/>
            <a:r>
              <a:rPr lang="en-US" altLang="zh-TW" dirty="0"/>
              <a:t>https://adeshpande3.github.io/adeshpande3.github.io/The-9-Deep-Learning-Papers-You-Need-To-Know-About.html</a:t>
            </a:r>
          </a:p>
          <a:p>
            <a:endParaRPr lang="zh-TW" altLang="zh-TW" sz="2400" dirty="0"/>
          </a:p>
          <a:p>
            <a:endParaRPr lang="en-US" altLang="zh-TW" sz="2400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4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How to let machine draw an image</a:t>
            </a:r>
          </a:p>
          <a:p>
            <a:pPr lvl="1"/>
            <a:r>
              <a:rPr lang="en-US" altLang="zh-TW" dirty="0" err="1"/>
              <a:t>PixelRNN</a:t>
            </a:r>
            <a:endParaRPr lang="en-US" altLang="zh-TW" dirty="0"/>
          </a:p>
          <a:p>
            <a:pPr lvl="2"/>
            <a:r>
              <a:rPr lang="en-US" altLang="zh-TW" sz="2400" dirty="0"/>
              <a:t>https://arxiv.org/abs/1601.06759</a:t>
            </a:r>
            <a:endParaRPr lang="zh-TW" altLang="en-US" sz="2400" dirty="0"/>
          </a:p>
          <a:p>
            <a:pPr lvl="1"/>
            <a:r>
              <a:rPr lang="en-US" altLang="zh-TW" dirty="0"/>
              <a:t>Variation Autoencoder (VAE)</a:t>
            </a:r>
          </a:p>
          <a:p>
            <a:pPr lvl="2"/>
            <a:r>
              <a:rPr lang="en-US" altLang="zh-TW" sz="2400" dirty="0"/>
              <a:t>https://arxiv.org/abs/1312.6114</a:t>
            </a:r>
          </a:p>
          <a:p>
            <a:pPr lvl="1"/>
            <a:r>
              <a:rPr lang="en-US" altLang="zh-TW" dirty="0"/>
              <a:t>Generative Adversarial Network (GAN)</a:t>
            </a:r>
          </a:p>
          <a:p>
            <a:pPr lvl="2"/>
            <a:r>
              <a:rPr lang="en-US" altLang="zh-TW" sz="2400" dirty="0"/>
              <a:t>http://arxiv.org/abs/1406.2661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4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20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234841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detects a small pattern (3 x 3).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9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3298</TotalTime>
  <Words>2698</Words>
  <Application>Microsoft Office PowerPoint</Application>
  <PresentationFormat>全屏显示(4:3)</PresentationFormat>
  <Paragraphs>1269</Paragraphs>
  <Slides>53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Lucida Grande</vt:lpstr>
      <vt:lpstr>新細明體</vt:lpstr>
      <vt:lpstr>Roboto</vt:lpstr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方程式</vt:lpstr>
      <vt:lpstr>Convolutional  Neural Network</vt:lpstr>
      <vt:lpstr>Why CNN for Image?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Colorful image</vt:lpstr>
      <vt:lpstr>PowerPoint 演示文稿</vt:lpstr>
      <vt:lpstr>PowerPoint 演示文稿</vt:lpstr>
      <vt:lpstr>PowerPoint 演示文稿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PowerPoint 演示文稿</vt:lpstr>
      <vt:lpstr>PowerPoint 演示文稿</vt:lpstr>
      <vt:lpstr>PowerPoint 演示文稿</vt:lpstr>
      <vt:lpstr>Live Demo</vt:lpstr>
      <vt:lpstr>PowerPoint 演示文稿</vt:lpstr>
      <vt:lpstr>PowerPoint 演示文稿</vt:lpstr>
      <vt:lpstr>PowerPoint 演示文稿</vt:lpstr>
      <vt:lpstr>PowerPoint 演示文稿</vt:lpstr>
      <vt:lpstr>What does CNN learn?</vt:lpstr>
      <vt:lpstr>Deep Dream</vt:lpstr>
      <vt:lpstr>Deep Dream</vt:lpstr>
      <vt:lpstr>Deep Style</vt:lpstr>
      <vt:lpstr>Deep Style</vt:lpstr>
      <vt:lpstr>Deep Style</vt:lpstr>
      <vt:lpstr>More Application: Playing Go</vt:lpstr>
      <vt:lpstr>More Application: Playing Go</vt:lpstr>
      <vt:lpstr>Why CNN for playing Go?</vt:lpstr>
      <vt:lpstr>Why CNN for playing Go?</vt:lpstr>
      <vt:lpstr>More Application: Speech</vt:lpstr>
      <vt:lpstr>More Application: Text</vt:lpstr>
      <vt:lpstr>总结</vt:lpstr>
      <vt:lpstr>Object detection</vt:lpstr>
      <vt:lpstr>CNN的扩展：R-CNN</vt:lpstr>
      <vt:lpstr>CNN的扩展：R-CNN</vt:lpstr>
      <vt:lpstr>SPPNET</vt:lpstr>
      <vt:lpstr>Fast-R-CNN</vt:lpstr>
      <vt:lpstr>Faster-R-CNN</vt:lpstr>
      <vt:lpstr>Faster-R-CNN</vt:lpstr>
      <vt:lpstr>To learn more ……</vt:lpstr>
      <vt:lpstr>To learn more ……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liu qihe</cp:lastModifiedBy>
  <cp:revision>52</cp:revision>
  <dcterms:created xsi:type="dcterms:W3CDTF">2016-10-25T03:11:16Z</dcterms:created>
  <dcterms:modified xsi:type="dcterms:W3CDTF">2017-10-18T08:01:37Z</dcterms:modified>
</cp:coreProperties>
</file>